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9"/>
  </p:notesMasterIdLst>
  <p:sldIdLst>
    <p:sldId id="497" r:id="rId2"/>
    <p:sldId id="313" r:id="rId3"/>
    <p:sldId id="262" r:id="rId4"/>
    <p:sldId id="265" r:id="rId5"/>
    <p:sldId id="263" r:id="rId6"/>
    <p:sldId id="264" r:id="rId7"/>
    <p:sldId id="267" r:id="rId8"/>
    <p:sldId id="282" r:id="rId9"/>
    <p:sldId id="322" r:id="rId10"/>
    <p:sldId id="258" r:id="rId11"/>
    <p:sldId id="269" r:id="rId12"/>
    <p:sldId id="328" r:id="rId13"/>
    <p:sldId id="337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270" r:id="rId22"/>
    <p:sldId id="326" r:id="rId23"/>
    <p:sldId id="327" r:id="rId24"/>
    <p:sldId id="257" r:id="rId25"/>
    <p:sldId id="314" r:id="rId26"/>
    <p:sldId id="336" r:id="rId27"/>
    <p:sldId id="498" r:id="rId28"/>
    <p:sldId id="324" r:id="rId29"/>
    <p:sldId id="499" r:id="rId30"/>
    <p:sldId id="501" r:id="rId31"/>
    <p:sldId id="502" r:id="rId32"/>
    <p:sldId id="503" r:id="rId33"/>
    <p:sldId id="500" r:id="rId34"/>
    <p:sldId id="504" r:id="rId35"/>
    <p:sldId id="505" r:id="rId36"/>
    <p:sldId id="506" r:id="rId37"/>
    <p:sldId id="315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de Saver" panose="020B0604020202020204" charset="0"/>
      <p:regular r:id="rId46"/>
    </p:embeddedFont>
    <p:embeddedFont>
      <p:font typeface="Cormorant" panose="020B0604020202020204" charset="-52"/>
      <p:regular r:id="rId47"/>
    </p:embeddedFont>
    <p:embeddedFont>
      <p:font typeface="HelveticaNeueCyr" panose="020B0604020202020204" charset="-52"/>
      <p:regular r:id="rId48"/>
      <p:bold r:id="rId49"/>
      <p:italic r:id="rId50"/>
      <p:boldItalic r:id="rId51"/>
    </p:embeddedFont>
    <p:embeddedFont>
      <p:font typeface="Menlo" panose="020B0604020202020204" charset="0"/>
      <p:regular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6. Подсистема прерывания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63847F9-CB5E-4095-96EC-B04355E21E07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6564C-A717-456D-A964-89D93B8E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8421" y="2348099"/>
            <a:ext cx="3455158" cy="270249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8005A8-B249-46C5-9148-131A456CC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Цепочечная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96902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</p:spTree>
    <p:extLst>
      <p:ext uri="{BB962C8B-B14F-4D97-AF65-F5344CB8AC3E}">
        <p14:creationId xmlns:p14="http://schemas.microsoft.com/office/powerpoint/2010/main" val="58778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4C7DF-8FE2-0B48-A311-7F14AC29D49D}"/>
              </a:ext>
            </a:extLst>
          </p:cNvPr>
          <p:cNvSpPr txBox="1"/>
          <p:nvPr/>
        </p:nvSpPr>
        <p:spPr>
          <a:xfrm>
            <a:off x="6829308" y="54825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176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872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02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225101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902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137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4093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5050179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47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930907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859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1A218-57CE-49C1-8F74-6DAC796687DE}"/>
              </a:ext>
            </a:extLst>
          </p:cNvPr>
          <p:cNvSpPr txBox="1"/>
          <p:nvPr/>
        </p:nvSpPr>
        <p:spPr>
          <a:xfrm>
            <a:off x="4811640" y="3866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614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реализаций систем прерываний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8C6CE-F9DC-45AF-A214-9B5DF7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86" y="2360953"/>
            <a:ext cx="4770627" cy="31174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5BE57-B96F-4CF7-BD11-1AADD4C7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с циклическим опросом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B92DB-FD79-4CA5-89E3-8F84282449A8}"/>
              </a:ext>
            </a:extLst>
          </p:cNvPr>
          <p:cNvSpPr txBox="1"/>
          <p:nvPr/>
        </p:nvSpPr>
        <p:spPr>
          <a:xfrm>
            <a:off x="5074258" y="2567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E844-0CEE-4E50-80FD-6F68BF3999F9}"/>
              </a:ext>
            </a:extLst>
          </p:cNvPr>
          <p:cNvSpPr txBox="1"/>
          <p:nvPr/>
        </p:nvSpPr>
        <p:spPr>
          <a:xfrm>
            <a:off x="5945156" y="37915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15EC4-DBE1-4324-A7FB-52458F9308CC}"/>
              </a:ext>
            </a:extLst>
          </p:cNvPr>
          <p:cNvSpPr txBox="1"/>
          <p:nvPr/>
        </p:nvSpPr>
        <p:spPr>
          <a:xfrm>
            <a:off x="5945156" y="41290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8216-6411-4812-A115-4BAA863B45B4}"/>
              </a:ext>
            </a:extLst>
          </p:cNvPr>
          <p:cNvSpPr txBox="1"/>
          <p:nvPr/>
        </p:nvSpPr>
        <p:spPr>
          <a:xfrm>
            <a:off x="5945156" y="4702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05A0C-C217-4F02-8E21-D613FBC44202}"/>
              </a:ext>
            </a:extLst>
          </p:cNvPr>
          <p:cNvSpPr txBox="1"/>
          <p:nvPr/>
        </p:nvSpPr>
        <p:spPr>
          <a:xfrm>
            <a:off x="4276708" y="48026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036F158-CBC9-4932-A70C-3E8286C6CE8C}"/>
              </a:ext>
            </a:extLst>
          </p:cNvPr>
          <p:cNvCxnSpPr/>
          <p:nvPr/>
        </p:nvCxnSpPr>
        <p:spPr>
          <a:xfrm>
            <a:off x="4492487" y="5111937"/>
            <a:ext cx="190036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33E552-4201-42CA-BD4A-A10A3ABF9BFE}"/>
              </a:ext>
            </a:extLst>
          </p:cNvPr>
          <p:cNvSpPr txBox="1"/>
          <p:nvPr/>
        </p:nvSpPr>
        <p:spPr>
          <a:xfrm>
            <a:off x="6980151" y="4362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818D6-610F-4DEC-9DC9-CFEA4CBE0080}"/>
              </a:ext>
            </a:extLst>
          </p:cNvPr>
          <p:cNvSpPr txBox="1"/>
          <p:nvPr/>
        </p:nvSpPr>
        <p:spPr>
          <a:xfrm>
            <a:off x="8330469" y="433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C1D397-EF56-4835-8798-32807ED0C067}"/>
              </a:ext>
            </a:extLst>
          </p:cNvPr>
          <p:cNvSpPr txBox="1"/>
          <p:nvPr/>
        </p:nvSpPr>
        <p:spPr>
          <a:xfrm>
            <a:off x="7401492" y="2827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DE540-3E14-46EE-8BDA-21BCB7D9FCFA}"/>
              </a:ext>
            </a:extLst>
          </p:cNvPr>
          <p:cNvSpPr txBox="1"/>
          <p:nvPr/>
        </p:nvSpPr>
        <p:spPr>
          <a:xfrm>
            <a:off x="6003388" y="2487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559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</p:spTree>
    <p:extLst>
      <p:ext uri="{BB962C8B-B14F-4D97-AF65-F5344CB8AC3E}">
        <p14:creationId xmlns:p14="http://schemas.microsoft.com/office/powerpoint/2010/main" val="7123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5794314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96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FCB0E-CFAE-4C9D-8D72-734F52AA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94" y="2530817"/>
            <a:ext cx="5649812" cy="231870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FBAC00-28A0-41F8-A14A-F19078B9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Дейзи-цепочка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AED91-7E6C-4837-BF8A-42267EDF6067}"/>
              </a:ext>
            </a:extLst>
          </p:cNvPr>
          <p:cNvSpPr txBox="1"/>
          <p:nvPr/>
        </p:nvSpPr>
        <p:spPr>
          <a:xfrm>
            <a:off x="6893780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EAAFB-1939-4BC1-83D2-9437FDFA9836}"/>
              </a:ext>
            </a:extLst>
          </p:cNvPr>
          <p:cNvSpPr txBox="1"/>
          <p:nvPr/>
        </p:nvSpPr>
        <p:spPr>
          <a:xfrm>
            <a:off x="3643023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505F1-2B7E-41CA-91C2-3C68F0FBCBA5}"/>
              </a:ext>
            </a:extLst>
          </p:cNvPr>
          <p:cNvSpPr txBox="1"/>
          <p:nvPr/>
        </p:nvSpPr>
        <p:spPr>
          <a:xfrm>
            <a:off x="5117558" y="2161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C7DB9-0C8B-48EB-A5AF-D1B45F28EA7E}"/>
              </a:ext>
            </a:extLst>
          </p:cNvPr>
          <p:cNvSpPr txBox="1"/>
          <p:nvPr/>
        </p:nvSpPr>
        <p:spPr>
          <a:xfrm>
            <a:off x="3421712" y="4327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1C06A-1FCB-4330-8DBC-7D03D47B3E6B}"/>
              </a:ext>
            </a:extLst>
          </p:cNvPr>
          <p:cNvSpPr txBox="1"/>
          <p:nvPr/>
        </p:nvSpPr>
        <p:spPr>
          <a:xfrm>
            <a:off x="4321535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F3D2F-073D-46AD-923D-16D2FDC311F0}"/>
              </a:ext>
            </a:extLst>
          </p:cNvPr>
          <p:cNvSpPr txBox="1"/>
          <p:nvPr/>
        </p:nvSpPr>
        <p:spPr>
          <a:xfrm>
            <a:off x="4541519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C4CC2-3FB5-4E20-8714-62A051EA6FA5}"/>
              </a:ext>
            </a:extLst>
          </p:cNvPr>
          <p:cNvSpPr txBox="1"/>
          <p:nvPr/>
        </p:nvSpPr>
        <p:spPr>
          <a:xfrm>
            <a:off x="4966715" y="3690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450CA-D2E8-4D01-B678-AF26F892E0BD}"/>
              </a:ext>
            </a:extLst>
          </p:cNvPr>
          <p:cNvSpPr txBox="1"/>
          <p:nvPr/>
        </p:nvSpPr>
        <p:spPr>
          <a:xfrm>
            <a:off x="5794314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53154-A803-4B2A-96E3-8E787B8DE178}"/>
              </a:ext>
            </a:extLst>
          </p:cNvPr>
          <p:cNvSpPr txBox="1"/>
          <p:nvPr/>
        </p:nvSpPr>
        <p:spPr>
          <a:xfrm>
            <a:off x="603285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840CB-3497-4B62-982B-9F012399633D}"/>
              </a:ext>
            </a:extLst>
          </p:cNvPr>
          <p:cNvSpPr txBox="1"/>
          <p:nvPr/>
        </p:nvSpPr>
        <p:spPr>
          <a:xfrm>
            <a:off x="6447647" y="2783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957D6-D33A-499D-A346-451431E22302}"/>
              </a:ext>
            </a:extLst>
          </p:cNvPr>
          <p:cNvSpPr txBox="1"/>
          <p:nvPr/>
        </p:nvSpPr>
        <p:spPr>
          <a:xfrm>
            <a:off x="7568781" y="4849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AA6474-C22F-4611-89FB-6DA57373BE6A}"/>
              </a:ext>
            </a:extLst>
          </p:cNvPr>
          <p:cNvSpPr txBox="1"/>
          <p:nvPr/>
        </p:nvSpPr>
        <p:spPr>
          <a:xfrm>
            <a:off x="8920906" y="3858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25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1F0A73-3E84-44C6-8C3C-030CE565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73" y="1895600"/>
            <a:ext cx="7415254" cy="410429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873779B-387A-412E-9E2A-579291B3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векторных прерываний</a:t>
            </a:r>
          </a:p>
        </p:txBody>
      </p:sp>
    </p:spTree>
    <p:extLst>
      <p:ext uri="{BB962C8B-B14F-4D97-AF65-F5344CB8AC3E}">
        <p14:creationId xmlns:p14="http://schemas.microsoft.com/office/powerpoint/2010/main" val="262242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Системы приоритетов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Абсолютные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Относительные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Порог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Маска прерывания (каждая программа устанавливает свою маску)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Игнорирование, при поступлении замаскированного запроса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Установка в очередь поступившего замаскированного запроса</a:t>
            </a:r>
          </a:p>
        </p:txBody>
      </p:sp>
    </p:spTree>
    <p:extLst>
      <p:ext uri="{BB962C8B-B14F-4D97-AF65-F5344CB8AC3E}">
        <p14:creationId xmlns:p14="http://schemas.microsoft.com/office/powerpoint/2010/main" val="6107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A31EB15-F8D3-4D3A-B7C8-2D7F8BCE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 and Status Registers 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9E63D97-2731-4D55-BBA1-0E854BDB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57" y="1690688"/>
            <a:ext cx="4464685" cy="382143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92BFBA-EC28-4580-BBC4-32060BD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56" y="5512118"/>
            <a:ext cx="4464685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для работы с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316FC9-DE4A-4226-BE67-29F59DD04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775287"/>
              </p:ext>
            </p:extLst>
          </p:nvPr>
        </p:nvGraphicFramePr>
        <p:xfrm>
          <a:off x="838200" y="2005330"/>
          <a:ext cx="10515599" cy="142367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053955">
                  <a:extLst>
                    <a:ext uri="{9D8B030D-6E8A-4147-A177-3AD203B41FA5}">
                      <a16:colId xmlns:a16="http://schemas.microsoft.com/office/drawing/2014/main" val="4030478228"/>
                    </a:ext>
                  </a:extLst>
                </a:gridCol>
                <a:gridCol w="853345">
                  <a:extLst>
                    <a:ext uri="{9D8B030D-6E8A-4147-A177-3AD203B41FA5}">
                      <a16:colId xmlns:a16="http://schemas.microsoft.com/office/drawing/2014/main" val="1407080788"/>
                    </a:ext>
                  </a:extLst>
                </a:gridCol>
                <a:gridCol w="636266">
                  <a:extLst>
                    <a:ext uri="{9D8B030D-6E8A-4147-A177-3AD203B41FA5}">
                      <a16:colId xmlns:a16="http://schemas.microsoft.com/office/drawing/2014/main" val="2975517407"/>
                    </a:ext>
                  </a:extLst>
                </a:gridCol>
                <a:gridCol w="2122882">
                  <a:extLst>
                    <a:ext uri="{9D8B030D-6E8A-4147-A177-3AD203B41FA5}">
                      <a16:colId xmlns:a16="http://schemas.microsoft.com/office/drawing/2014/main" val="3973185489"/>
                    </a:ext>
                  </a:extLst>
                </a:gridCol>
                <a:gridCol w="3182824">
                  <a:extLst>
                    <a:ext uri="{9D8B030D-6E8A-4147-A177-3AD203B41FA5}">
                      <a16:colId xmlns:a16="http://schemas.microsoft.com/office/drawing/2014/main" val="3006926813"/>
                    </a:ext>
                  </a:extLst>
                </a:gridCol>
                <a:gridCol w="2666327">
                  <a:extLst>
                    <a:ext uri="{9D8B030D-6E8A-4147-A177-3AD203B41FA5}">
                      <a16:colId xmlns:a16="http://schemas.microsoft.com/office/drawing/2014/main" val="32009183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opcode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func3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Тип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029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mret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Возврат из прерывания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PC = </a:t>
                      </a:r>
                      <a:r>
                        <a:rPr lang="en-US" sz="1800" dirty="0" err="1">
                          <a:effectLst/>
                        </a:rPr>
                        <a:t>mepc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210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001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</a:t>
                      </a:r>
                      <a:r>
                        <a:rPr lang="en-US" sz="1800">
                          <a:effectLst/>
                        </a:rPr>
                        <a:t>/</a:t>
                      </a: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334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csrrs</a:t>
                      </a:r>
                      <a:r>
                        <a:rPr lang="en-US" sz="1800" dirty="0">
                          <a:effectLst/>
                        </a:rPr>
                        <a:t> rd, csr,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Чтение/Установка бит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csr, csr = csr |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941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1110011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011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I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csrrc rd,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Чтение/Очистка бит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rd = csr, csr = csr &amp; ~rs1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7707029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7465B91-1606-48E3-964D-4E2198BF0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22142"/>
              </p:ext>
            </p:extLst>
          </p:nvPr>
        </p:nvGraphicFramePr>
        <p:xfrm>
          <a:off x="838201" y="3811460"/>
          <a:ext cx="10515598" cy="85420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337033">
                  <a:extLst>
                    <a:ext uri="{9D8B030D-6E8A-4147-A177-3AD203B41FA5}">
                      <a16:colId xmlns:a16="http://schemas.microsoft.com/office/drawing/2014/main" val="1692554101"/>
                    </a:ext>
                  </a:extLst>
                </a:gridCol>
                <a:gridCol w="2547387">
                  <a:extLst>
                    <a:ext uri="{9D8B030D-6E8A-4147-A177-3AD203B41FA5}">
                      <a16:colId xmlns:a16="http://schemas.microsoft.com/office/drawing/2014/main" val="3561494442"/>
                    </a:ext>
                  </a:extLst>
                </a:gridCol>
                <a:gridCol w="2963889">
                  <a:extLst>
                    <a:ext uri="{9D8B030D-6E8A-4147-A177-3AD203B41FA5}">
                      <a16:colId xmlns:a16="http://schemas.microsoft.com/office/drawing/2014/main" val="515138689"/>
                    </a:ext>
                  </a:extLst>
                </a:gridCol>
                <a:gridCol w="2667289">
                  <a:extLst>
                    <a:ext uri="{9D8B030D-6E8A-4147-A177-3AD203B41FA5}">
                      <a16:colId xmlns:a16="http://schemas.microsoft.com/office/drawing/2014/main" val="2401153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Псевдоинструкция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Инструкция </a:t>
                      </a:r>
                      <a:r>
                        <a:rPr lang="en-US" sz="1800">
                          <a:effectLst/>
                        </a:rPr>
                        <a:t>RISC-V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Описание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056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 rd,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csrrs rd, csr, x0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</a:rPr>
                        <a:t>Чтение </a:t>
                      </a:r>
                      <a:r>
                        <a:rPr lang="en-US" sz="1800" dirty="0">
                          <a:effectLst/>
                        </a:rPr>
                        <a:t>CSR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rd = 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8847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csrw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csrrw x0, csr, rs1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</a:rPr>
                        <a:t>Запись </a:t>
                      </a:r>
                      <a:r>
                        <a:rPr lang="en-US" sz="1800">
                          <a:effectLst/>
                        </a:rPr>
                        <a:t>CSR</a:t>
                      </a:r>
                      <a:endParaRPr lang="ru-RU" sz="180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csr = rs1</a:t>
                      </a:r>
                      <a:endParaRPr lang="ru-RU" sz="1800" dirty="0">
                        <a:effectLst/>
                        <a:latin typeface="Code Saver" panose="020B050902020302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00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FC3005-B262-4B09-BA9A-7C20F830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256"/>
            <a:ext cx="9096293" cy="54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5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A811E-F01A-4C22-B3A4-C3E82E12B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30"/>
          <a:stretch/>
        </p:blipFill>
        <p:spPr>
          <a:xfrm>
            <a:off x="7254895" y="2930799"/>
            <a:ext cx="3665580" cy="1867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B39D2A-3D40-47C8-88B7-B08E6FA1F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9"/>
          <a:stretch/>
        </p:blipFill>
        <p:spPr>
          <a:xfrm>
            <a:off x="7275885" y="2930799"/>
            <a:ext cx="3655404" cy="186716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0A08CC-5B4F-4BC5-B7FA-8A798C54C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736EAF-B598-4310-85BD-0179F10C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61" y="2725556"/>
            <a:ext cx="4358711" cy="231435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323246-B3F9-4496-B2A1-240A4F46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управления при прерывании</a:t>
            </a:r>
          </a:p>
        </p:txBody>
      </p:sp>
    </p:spTree>
    <p:extLst>
      <p:ext uri="{BB962C8B-B14F-4D97-AF65-F5344CB8AC3E}">
        <p14:creationId xmlns:p14="http://schemas.microsoft.com/office/powerpoint/2010/main" val="315714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A1AC0D-A06A-4496-BCF8-076C7D60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08EA0-271E-4A70-A948-C3E3D832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774" y="3113401"/>
            <a:ext cx="3726371" cy="16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6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82AC73-96A4-469E-87F3-0BEF8B3A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6F5420-D155-4370-98AE-F7D53F26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8774" y="3113401"/>
            <a:ext cx="3726370" cy="16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01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685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Подсистема прерывания для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CSR)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B4C984-1194-428D-A2EC-1C58335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5238"/>
            <a:ext cx="5767965" cy="5122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2FAFFA-3ED6-45F5-9ED1-99396D53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48774" y="3113401"/>
            <a:ext cx="3726370" cy="16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0BEFDEC-0829-44D6-9F0A-331BF927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Контроллер прерываний с циклическим опросом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A143FF-41B1-4E55-BEAC-66F78AD38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43" t="5913" r="12406" b="11341"/>
          <a:stretch/>
        </p:blipFill>
        <p:spPr bwMode="auto">
          <a:xfrm>
            <a:off x="8795579" y="2467285"/>
            <a:ext cx="2481614" cy="1923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9A2BA4-F064-4254-9578-FE453A91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977956"/>
            <a:ext cx="6614639" cy="38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1D6DC6-45A2-4D7D-8448-23235086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182" y="1154858"/>
            <a:ext cx="6157636" cy="44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0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F25266-AB92-4175-BFBD-D4FD0223C9B3}"/>
              </a:ext>
            </a:extLst>
          </p:cNvPr>
          <p:cNvSpPr txBox="1"/>
          <p:nvPr/>
        </p:nvSpPr>
        <p:spPr>
          <a:xfrm>
            <a:off x="1011141" y="1825686"/>
            <a:ext cx="89438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9160"/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Инициализируем начальные значения регистров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xFFFFFFFC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верхушку стека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10000000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указатель на глобальные данные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00080020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подготавливаем маску прерывания для 5 и 19 входов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mie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маску в регистр маски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la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аналогично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загружает число, в данном случае - адрес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mtvec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устанавливаем вектор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en-US" sz="1400" dirty="0" err="1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xEFFFFFFC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готовим адрес верхушки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4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в указатель на верхушку стека прерывания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начальное значение глобальной переменной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(gp)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в память 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		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бесконечный цикл, аналогичный </a:t>
            </a:r>
            <a:r>
              <a:rPr lang="ru-RU" sz="1400" dirty="0" err="1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(1);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4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beq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x</a:t>
            </a:r>
            <a:r>
              <a:rPr lang="ru-RU" sz="14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while</a:t>
            </a:r>
            <a:r>
              <a:rPr lang="ru-RU" sz="14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4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ничего не делаем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4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endParaRPr lang="ru-RU" sz="14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F995B7-1FDF-486A-BB87-A63F0BB0BB36}"/>
              </a:ext>
            </a:extLst>
          </p:cNvPr>
          <p:cNvSpPr txBox="1"/>
          <p:nvPr/>
        </p:nvSpPr>
        <p:spPr>
          <a:xfrm>
            <a:off x="1853980" y="151179"/>
            <a:ext cx="100186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interrupt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местами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en-US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сохраняем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стек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		# Переключаем адрес возврата на следующую инструкцию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в момент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увеличиваем </a:t>
            </a:r>
            <a:r>
              <a:rPr lang="ru-RU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на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t2 		</a:t>
            </a:r>
            <a:r>
              <a:rPr lang="en-US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+ 4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регистр причины и на 5-ое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mcause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5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одного из прерываний)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это не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5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прерывание, то проверяем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5-го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addi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прибавляем к значению 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3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Calibri" panose="020F0502020204030204" pitchFamily="34" charset="0"/>
              </a:rPr>
              <a:t>nineteen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Проверяем на 19-ое прерывание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19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 = 19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(код  другого прерывания)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bne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если не 19-ое, то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Обработчик 19-го прерывания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загружаем переменную из памяти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srli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делим число пополам сдвигом вправо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sw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gp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)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переменную в память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j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идем возвращать регистры и на выход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LetterGothicStd" panose="020B0409020202030304" pitchFamily="49" charset="0"/>
              </a:rPr>
              <a:t> 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/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регистры на места и выходим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done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: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1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lw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2, </a:t>
            </a:r>
            <a:r>
              <a:rPr lang="ru-RU" sz="1200" dirty="0">
                <a:solidFill>
                  <a:srgbClr val="ED7D31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4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(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0) 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2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 со стека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csrrw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0, </a:t>
            </a:r>
            <a:r>
              <a:rPr lang="en-US" sz="1200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, 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 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меняем обратно местами 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t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0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и</a:t>
            </a:r>
            <a:r>
              <a:rPr lang="ru-RU" sz="1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LetterGothicStd" panose="020B0409020202030304" pitchFamily="49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mscratch</a:t>
            </a:r>
            <a:endParaRPr lang="ru-RU" sz="1200" dirty="0">
              <a:effectLst/>
              <a:latin typeface="Code Saver" panose="020B05090202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   </a:t>
            </a:r>
            <a:r>
              <a:rPr lang="en-US" sz="1200" b="1" dirty="0" err="1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mret</a:t>
            </a:r>
            <a:r>
              <a:rPr lang="en-US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</a:t>
            </a:r>
            <a:r>
              <a:rPr lang="ru-RU" sz="1200" dirty="0"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			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# возвращаем управление программе (</a:t>
            </a:r>
            <a:r>
              <a:rPr lang="en-US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pc</a:t>
            </a:r>
            <a:r>
              <a:rPr lang="ru-RU" sz="1200" dirty="0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 = </a:t>
            </a:r>
            <a:r>
              <a:rPr lang="en-US" sz="1200" dirty="0" err="1">
                <a:solidFill>
                  <a:srgbClr val="70AD47"/>
                </a:solidFill>
                <a:effectLst/>
                <a:latin typeface="Code Saver" panose="020B0509020203020204" pitchFamily="49" charset="0"/>
                <a:ea typeface="LetterGothicStd" panose="020B0409020202030304" pitchFamily="49" charset="0"/>
                <a:cs typeface="LetterGothicStd" panose="020B0409020202030304" pitchFamily="49" charset="0"/>
              </a:rPr>
              <a:t>mepc</a:t>
            </a:r>
            <a:r>
              <a:rPr lang="ru-RU" sz="1200" dirty="0">
                <a:solidFill>
                  <a:srgbClr val="70AD47"/>
                </a:solidFill>
                <a:effectLst/>
                <a:latin typeface="HelveticaNeueCyr" panose="02000503040000020004" pitchFamily="2" charset="-52"/>
                <a:ea typeface="LetterGothicStd" panose="020B0409020202030304" pitchFamily="49" charset="0"/>
                <a:cs typeface="LetterGothicStd" panose="020B0409020202030304" pitchFamily="49" charset="0"/>
              </a:rPr>
              <a:t>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29166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Сканирование входов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 программный опрос входных сигналов</a:t>
            </a:r>
          </a:p>
        </p:txBody>
      </p:sp>
    </p:spTree>
    <p:extLst>
      <p:ext uri="{BB962C8B-B14F-4D97-AF65-F5344CB8AC3E}">
        <p14:creationId xmlns:p14="http://schemas.microsoft.com/office/powerpoint/2010/main" val="110773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EFD51DA-EFE4-4AFF-BE4A-3D5E05AC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прерываний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58415-B12A-4902-8765-3113C97F7774}"/>
              </a:ext>
            </a:extLst>
          </p:cNvPr>
          <p:cNvSpPr txBox="1"/>
          <p:nvPr/>
        </p:nvSpPr>
        <p:spPr>
          <a:xfrm>
            <a:off x="4459287" y="2354111"/>
            <a:ext cx="24257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События, ведущие к перехвату (</a:t>
            </a:r>
            <a:r>
              <a:rPr lang="en-US" dirty="0"/>
              <a:t>trap)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39DD4-C388-46F5-8B4B-952DA5D56B51}"/>
              </a:ext>
            </a:extLst>
          </p:cNvPr>
          <p:cNvSpPr txBox="1"/>
          <p:nvPr/>
        </p:nvSpPr>
        <p:spPr>
          <a:xfrm>
            <a:off x="3736975" y="3541773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Прерывания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DC706A-ED8D-4500-BD4C-8C9E389E4735}"/>
              </a:ext>
            </a:extLst>
          </p:cNvPr>
          <p:cNvSpPr txBox="1"/>
          <p:nvPr/>
        </p:nvSpPr>
        <p:spPr>
          <a:xfrm>
            <a:off x="6288088" y="3546570"/>
            <a:ext cx="14446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Исключения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FBEA0-818F-44D5-ACE1-E2563685CCA6}"/>
              </a:ext>
            </a:extLst>
          </p:cNvPr>
          <p:cNvSpPr txBox="1"/>
          <p:nvPr/>
        </p:nvSpPr>
        <p:spPr>
          <a:xfrm>
            <a:off x="2729099" y="4452436"/>
            <a:ext cx="15857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Маски́руемые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71210-B6A9-475A-8F86-23D1293D0C3E}"/>
              </a:ext>
            </a:extLst>
          </p:cNvPr>
          <p:cNvSpPr txBox="1"/>
          <p:nvPr/>
        </p:nvSpPr>
        <p:spPr>
          <a:xfrm>
            <a:off x="4776787" y="4452436"/>
            <a:ext cx="17907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Немаски́руемые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A599C99-F112-4A64-9FB3-449E8E4DB48F}"/>
              </a:ext>
            </a:extLst>
          </p:cNvPr>
          <p:cNvCxnSpPr>
            <a:cxnSpLocks/>
          </p:cNvCxnSpPr>
          <p:nvPr/>
        </p:nvCxnSpPr>
        <p:spPr>
          <a:xfrm flipH="1">
            <a:off x="4590256" y="2996845"/>
            <a:ext cx="591345" cy="5497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DA37D72-85EA-405C-B4F8-E9DC3EBF6094}"/>
              </a:ext>
            </a:extLst>
          </p:cNvPr>
          <p:cNvCxnSpPr>
            <a:cxnSpLocks/>
          </p:cNvCxnSpPr>
          <p:nvPr/>
        </p:nvCxnSpPr>
        <p:spPr>
          <a:xfrm>
            <a:off x="6184501" y="2998044"/>
            <a:ext cx="700486" cy="5485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0C579E1-180B-4D8C-BF31-E88BE8257D36}"/>
              </a:ext>
            </a:extLst>
          </p:cNvPr>
          <p:cNvCxnSpPr>
            <a:cxnSpLocks/>
          </p:cNvCxnSpPr>
          <p:nvPr/>
        </p:nvCxnSpPr>
        <p:spPr>
          <a:xfrm flipH="1">
            <a:off x="3741935" y="3911105"/>
            <a:ext cx="404814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0D075AB-B992-4A72-AD0D-5DF8F0A30E53}"/>
              </a:ext>
            </a:extLst>
          </p:cNvPr>
          <p:cNvCxnSpPr>
            <a:cxnSpLocks/>
          </p:cNvCxnSpPr>
          <p:nvPr/>
        </p:nvCxnSpPr>
        <p:spPr>
          <a:xfrm>
            <a:off x="4838700" y="3911105"/>
            <a:ext cx="500261" cy="541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77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реакции,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Затраты времени на переключении программ,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i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</a:t>
            </a:r>
            <a:r>
              <a:rPr lang="ru-RU" i="1" baseline="-250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</a:t>
            </a:r>
            <a:endParaRPr lang="ru-RU" i="1" baseline="-25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Эффективность прерывания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F92074-9FC3-425D-BE82-CC34AC3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92" y="4371227"/>
            <a:ext cx="5581816" cy="19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Способен воспринимать только один запрос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Глубина прерываний ограничена некоторым значением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Программы могут неограниченно прерывать друг друга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274882-74A3-4B1E-91EB-511F4261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32" y="3848339"/>
            <a:ext cx="5253335" cy="26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1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78DC3-D98B-CF41-8B3E-67814529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Допустимые моменты прерывания программ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9B317F-3251-A147-ACE4-64855AA3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помеченного оператора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Покомандный метод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быстрого реагирования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7372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Маскирование прерывания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9719DB-D1C8-4B38-9CF1-88F4B0FD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98" y="2420196"/>
            <a:ext cx="4482403" cy="30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28A3E-07EE-4C5B-8913-92B4917E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выявления прерывания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3E451-59B5-4AE7-86B5-4C2A7441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Обзорные (общий обработчик прерывания)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Векторные (ссылки на обработчики прерывания хранятся в таблице векторов прерывания)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Вектор прерывания – адрес начала подпрограммы прерывания</a:t>
            </a:r>
          </a:p>
        </p:txBody>
      </p:sp>
    </p:spTree>
    <p:extLst>
      <p:ext uri="{BB962C8B-B14F-4D97-AF65-F5344CB8AC3E}">
        <p14:creationId xmlns:p14="http://schemas.microsoft.com/office/powerpoint/2010/main" val="3604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5584</TotalTime>
  <Words>507</Words>
  <Application>Microsoft Office PowerPoint</Application>
  <PresentationFormat>Широкоэкранный</PresentationFormat>
  <Paragraphs>265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6" baseType="lpstr">
      <vt:lpstr>HelveticaNeue LT CYR 57 Cond</vt:lpstr>
      <vt:lpstr>Menlo</vt:lpstr>
      <vt:lpstr>Calibri</vt:lpstr>
      <vt:lpstr>Arial</vt:lpstr>
      <vt:lpstr>HelveticaNeueCyr</vt:lpstr>
      <vt:lpstr>Code Saver</vt:lpstr>
      <vt:lpstr>Cormorant</vt:lpstr>
      <vt:lpstr>Calibri Light</vt:lpstr>
      <vt:lpstr>Тема Office</vt:lpstr>
      <vt:lpstr>Архитектуры процессорных систем</vt:lpstr>
      <vt:lpstr>План лекции</vt:lpstr>
      <vt:lpstr>Передача управления при прерывании</vt:lpstr>
      <vt:lpstr>Классификация прерываний</vt:lpstr>
      <vt:lpstr>Основные характеристики прерываний</vt:lpstr>
      <vt:lpstr>Глубина прерываний</vt:lpstr>
      <vt:lpstr>Допустимые моменты прерывания программ</vt:lpstr>
      <vt:lpstr>Маскирование прерывания</vt:lpstr>
      <vt:lpstr>Способы выявления прерывания</vt:lpstr>
      <vt:lpstr>Цепочечная схема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Система с циклическим опросом</vt:lpstr>
      <vt:lpstr>Дейзи-цепочка</vt:lpstr>
      <vt:lpstr>Дейзи-цепочка</vt:lpstr>
      <vt:lpstr>Дейзи-цепочка</vt:lpstr>
      <vt:lpstr>Контроллер векторных прерываний</vt:lpstr>
      <vt:lpstr>Системы приоритетов</vt:lpstr>
      <vt:lpstr>Control and Status Registers RISC-V</vt:lpstr>
      <vt:lpstr>Инструкции для работы с CSR</vt:lpstr>
      <vt:lpstr>Подсистема прерывания для RISC-V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Подсистема прерывания для RISC-V (CSR)</vt:lpstr>
      <vt:lpstr>Контроллер прерываний с циклическим опросом</vt:lpstr>
      <vt:lpstr>Презентация PowerPoint</vt:lpstr>
      <vt:lpstr>Презентация PowerPoint</vt:lpstr>
      <vt:lpstr>Презентация PowerPoint</vt:lpstr>
      <vt:lpstr>Сканирование входов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16</cp:revision>
  <dcterms:created xsi:type="dcterms:W3CDTF">2019-10-29T03:27:57Z</dcterms:created>
  <dcterms:modified xsi:type="dcterms:W3CDTF">2024-03-07T12:23:13Z</dcterms:modified>
</cp:coreProperties>
</file>